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1045" r:id="rId2"/>
    <p:sldId id="104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35"/>
    <p:restoredTop sz="95807"/>
  </p:normalViewPr>
  <p:slideViewPr>
    <p:cSldViewPr snapToGrid="0" snapToObjects="1" showGuides="1">
      <p:cViewPr varScale="1">
        <p:scale>
          <a:sx n="107" d="100"/>
          <a:sy n="107" d="100"/>
        </p:scale>
        <p:origin x="2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BE4B-60D3-AE4E-8C33-2473B29846A8}" type="datetimeFigureOut">
              <a:rPr kumimoji="1" lang="ja-IN" altLang="en-US" smtClean="0"/>
              <a:t>18/5/21</a:t>
            </a:fld>
            <a:endParaRPr kumimoji="1" lang="ja-I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46A4-E1AA-5047-819D-ADCBD2AE6DC1}" type="slidenum">
              <a:rPr kumimoji="1" lang="ja-IN" altLang="en-US" smtClean="0"/>
              <a:t>‹#›</a:t>
            </a:fld>
            <a:endParaRPr kumimoji="1" lang="ja-IN" altLang="en-US"/>
          </a:p>
        </p:txBody>
      </p:sp>
    </p:spTree>
    <p:extLst>
      <p:ext uri="{BB962C8B-B14F-4D97-AF65-F5344CB8AC3E}">
        <p14:creationId xmlns:p14="http://schemas.microsoft.com/office/powerpoint/2010/main" val="290052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BE4B-60D3-AE4E-8C33-2473B29846A8}" type="datetimeFigureOut">
              <a:rPr kumimoji="1" lang="ja-IN" altLang="en-US" smtClean="0"/>
              <a:t>18/5/21</a:t>
            </a:fld>
            <a:endParaRPr kumimoji="1" lang="ja-I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46A4-E1AA-5047-819D-ADCBD2AE6DC1}" type="slidenum">
              <a:rPr kumimoji="1" lang="ja-IN" altLang="en-US" smtClean="0"/>
              <a:t>‹#›</a:t>
            </a:fld>
            <a:endParaRPr kumimoji="1" lang="ja-IN" altLang="en-US"/>
          </a:p>
        </p:txBody>
      </p:sp>
    </p:spTree>
    <p:extLst>
      <p:ext uri="{BB962C8B-B14F-4D97-AF65-F5344CB8AC3E}">
        <p14:creationId xmlns:p14="http://schemas.microsoft.com/office/powerpoint/2010/main" val="62354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BE4B-60D3-AE4E-8C33-2473B29846A8}" type="datetimeFigureOut">
              <a:rPr kumimoji="1" lang="ja-IN" altLang="en-US" smtClean="0"/>
              <a:t>18/5/21</a:t>
            </a:fld>
            <a:endParaRPr kumimoji="1" lang="ja-I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46A4-E1AA-5047-819D-ADCBD2AE6DC1}" type="slidenum">
              <a:rPr kumimoji="1" lang="ja-IN" altLang="en-US" smtClean="0"/>
              <a:t>‹#›</a:t>
            </a:fld>
            <a:endParaRPr kumimoji="1" lang="ja-IN" altLang="en-US"/>
          </a:p>
        </p:txBody>
      </p:sp>
    </p:spTree>
    <p:extLst>
      <p:ext uri="{BB962C8B-B14F-4D97-AF65-F5344CB8AC3E}">
        <p14:creationId xmlns:p14="http://schemas.microsoft.com/office/powerpoint/2010/main" val="1596448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B631709-C6F1-4BCF-94DB-73574F55D1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27384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11D98587-08FC-488E-8376-D2DF8DA906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7696" y="653891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949B3-9662-4B46-AA24-CBC2C2ED367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107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BE4B-60D3-AE4E-8C33-2473B29846A8}" type="datetimeFigureOut">
              <a:rPr kumimoji="1" lang="ja-IN" altLang="en-US" smtClean="0"/>
              <a:t>18/5/21</a:t>
            </a:fld>
            <a:endParaRPr kumimoji="1" lang="ja-I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46A4-E1AA-5047-819D-ADCBD2AE6DC1}" type="slidenum">
              <a:rPr kumimoji="1" lang="ja-IN" altLang="en-US" smtClean="0"/>
              <a:t>‹#›</a:t>
            </a:fld>
            <a:endParaRPr kumimoji="1" lang="ja-IN" altLang="en-US"/>
          </a:p>
        </p:txBody>
      </p:sp>
    </p:spTree>
    <p:extLst>
      <p:ext uri="{BB962C8B-B14F-4D97-AF65-F5344CB8AC3E}">
        <p14:creationId xmlns:p14="http://schemas.microsoft.com/office/powerpoint/2010/main" val="329765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BE4B-60D3-AE4E-8C33-2473B29846A8}" type="datetimeFigureOut">
              <a:rPr kumimoji="1" lang="ja-IN" altLang="en-US" smtClean="0"/>
              <a:t>18/5/21</a:t>
            </a:fld>
            <a:endParaRPr kumimoji="1" lang="ja-I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46A4-E1AA-5047-819D-ADCBD2AE6DC1}" type="slidenum">
              <a:rPr kumimoji="1" lang="ja-IN" altLang="en-US" smtClean="0"/>
              <a:t>‹#›</a:t>
            </a:fld>
            <a:endParaRPr kumimoji="1" lang="ja-IN" altLang="en-US"/>
          </a:p>
        </p:txBody>
      </p:sp>
    </p:spTree>
    <p:extLst>
      <p:ext uri="{BB962C8B-B14F-4D97-AF65-F5344CB8AC3E}">
        <p14:creationId xmlns:p14="http://schemas.microsoft.com/office/powerpoint/2010/main" val="329796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BE4B-60D3-AE4E-8C33-2473B29846A8}" type="datetimeFigureOut">
              <a:rPr kumimoji="1" lang="ja-IN" altLang="en-US" smtClean="0"/>
              <a:t>18/5/21</a:t>
            </a:fld>
            <a:endParaRPr kumimoji="1" lang="ja-I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46A4-E1AA-5047-819D-ADCBD2AE6DC1}" type="slidenum">
              <a:rPr kumimoji="1" lang="ja-IN" altLang="en-US" smtClean="0"/>
              <a:t>‹#›</a:t>
            </a:fld>
            <a:endParaRPr kumimoji="1" lang="ja-IN" altLang="en-US"/>
          </a:p>
        </p:txBody>
      </p:sp>
    </p:spTree>
    <p:extLst>
      <p:ext uri="{BB962C8B-B14F-4D97-AF65-F5344CB8AC3E}">
        <p14:creationId xmlns:p14="http://schemas.microsoft.com/office/powerpoint/2010/main" val="225150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BE4B-60D3-AE4E-8C33-2473B29846A8}" type="datetimeFigureOut">
              <a:rPr kumimoji="1" lang="ja-IN" altLang="en-US" smtClean="0"/>
              <a:t>18/5/21</a:t>
            </a:fld>
            <a:endParaRPr kumimoji="1" lang="ja-I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46A4-E1AA-5047-819D-ADCBD2AE6DC1}" type="slidenum">
              <a:rPr kumimoji="1" lang="ja-IN" altLang="en-US" smtClean="0"/>
              <a:t>‹#›</a:t>
            </a:fld>
            <a:endParaRPr kumimoji="1" lang="ja-IN" altLang="en-US"/>
          </a:p>
        </p:txBody>
      </p:sp>
    </p:spTree>
    <p:extLst>
      <p:ext uri="{BB962C8B-B14F-4D97-AF65-F5344CB8AC3E}">
        <p14:creationId xmlns:p14="http://schemas.microsoft.com/office/powerpoint/2010/main" val="1832049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BE4B-60D3-AE4E-8C33-2473B29846A8}" type="datetimeFigureOut">
              <a:rPr kumimoji="1" lang="ja-IN" altLang="en-US" smtClean="0"/>
              <a:t>18/5/21</a:t>
            </a:fld>
            <a:endParaRPr kumimoji="1" lang="ja-I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46A4-E1AA-5047-819D-ADCBD2AE6DC1}" type="slidenum">
              <a:rPr kumimoji="1" lang="ja-IN" altLang="en-US" smtClean="0"/>
              <a:t>‹#›</a:t>
            </a:fld>
            <a:endParaRPr kumimoji="1" lang="ja-IN" altLang="en-US"/>
          </a:p>
        </p:txBody>
      </p:sp>
    </p:spTree>
    <p:extLst>
      <p:ext uri="{BB962C8B-B14F-4D97-AF65-F5344CB8AC3E}">
        <p14:creationId xmlns:p14="http://schemas.microsoft.com/office/powerpoint/2010/main" val="120449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BE4B-60D3-AE4E-8C33-2473B29846A8}" type="datetimeFigureOut">
              <a:rPr kumimoji="1" lang="ja-IN" altLang="en-US" smtClean="0"/>
              <a:t>18/5/21</a:t>
            </a:fld>
            <a:endParaRPr kumimoji="1" lang="ja-I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46A4-E1AA-5047-819D-ADCBD2AE6DC1}" type="slidenum">
              <a:rPr kumimoji="1" lang="ja-IN" altLang="en-US" smtClean="0"/>
              <a:t>‹#›</a:t>
            </a:fld>
            <a:endParaRPr kumimoji="1" lang="ja-IN" altLang="en-US"/>
          </a:p>
        </p:txBody>
      </p:sp>
    </p:spTree>
    <p:extLst>
      <p:ext uri="{BB962C8B-B14F-4D97-AF65-F5344CB8AC3E}">
        <p14:creationId xmlns:p14="http://schemas.microsoft.com/office/powerpoint/2010/main" val="163413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BE4B-60D3-AE4E-8C33-2473B29846A8}" type="datetimeFigureOut">
              <a:rPr kumimoji="1" lang="ja-IN" altLang="en-US" smtClean="0"/>
              <a:t>18/5/21</a:t>
            </a:fld>
            <a:endParaRPr kumimoji="1" lang="ja-I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46A4-E1AA-5047-819D-ADCBD2AE6DC1}" type="slidenum">
              <a:rPr kumimoji="1" lang="ja-IN" altLang="en-US" smtClean="0"/>
              <a:t>‹#›</a:t>
            </a:fld>
            <a:endParaRPr kumimoji="1" lang="ja-IN" altLang="en-US"/>
          </a:p>
        </p:txBody>
      </p:sp>
    </p:spTree>
    <p:extLst>
      <p:ext uri="{BB962C8B-B14F-4D97-AF65-F5344CB8AC3E}">
        <p14:creationId xmlns:p14="http://schemas.microsoft.com/office/powerpoint/2010/main" val="67175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BE4B-60D3-AE4E-8C33-2473B29846A8}" type="datetimeFigureOut">
              <a:rPr kumimoji="1" lang="ja-IN" altLang="en-US" smtClean="0"/>
              <a:t>18/5/21</a:t>
            </a:fld>
            <a:endParaRPr kumimoji="1" lang="ja-I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46A4-E1AA-5047-819D-ADCBD2AE6DC1}" type="slidenum">
              <a:rPr kumimoji="1" lang="ja-IN" altLang="en-US" smtClean="0"/>
              <a:t>‹#›</a:t>
            </a:fld>
            <a:endParaRPr kumimoji="1" lang="ja-IN" altLang="en-US"/>
          </a:p>
        </p:txBody>
      </p:sp>
    </p:spTree>
    <p:extLst>
      <p:ext uri="{BB962C8B-B14F-4D97-AF65-F5344CB8AC3E}">
        <p14:creationId xmlns:p14="http://schemas.microsoft.com/office/powerpoint/2010/main" val="2225004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2BE4B-60D3-AE4E-8C33-2473B29846A8}" type="datetimeFigureOut">
              <a:rPr kumimoji="1" lang="ja-IN" altLang="en-US" smtClean="0"/>
              <a:t>18/5/21</a:t>
            </a:fld>
            <a:endParaRPr kumimoji="1" lang="ja-I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I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546A4-E1AA-5047-819D-ADCBD2AE6DC1}" type="slidenum">
              <a:rPr kumimoji="1" lang="ja-IN" altLang="en-US" smtClean="0"/>
              <a:t>‹#›</a:t>
            </a:fld>
            <a:endParaRPr kumimoji="1" lang="ja-IN" altLang="en-US"/>
          </a:p>
        </p:txBody>
      </p:sp>
    </p:spTree>
    <p:extLst>
      <p:ext uri="{BB962C8B-B14F-4D97-AF65-F5344CB8AC3E}">
        <p14:creationId xmlns:p14="http://schemas.microsoft.com/office/powerpoint/2010/main" val="236476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4">
            <a:extLst>
              <a:ext uri="{FF2B5EF4-FFF2-40B4-BE49-F238E27FC236}">
                <a16:creationId xmlns:a16="http://schemas.microsoft.com/office/drawing/2014/main" id="{F5C21414-BC92-4953-826E-93F6ED944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67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8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Mazumdar Shaw Medical Centre</a:t>
            </a:r>
            <a:r>
              <a:rPr lang="ja-IN" altLang="en-US" sz="28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での</a:t>
            </a:r>
            <a:r>
              <a:rPr lang="en-US" altLang="ja-IN" sz="28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PCR</a:t>
            </a:r>
            <a:r>
              <a:rPr lang="ja-IN" altLang="en-US" sz="28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検査について</a:t>
            </a:r>
            <a:endParaRPr kumimoji="1" lang="en-US" altLang="ko-KR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C161BD7-ED9E-4D10-A16C-D9E2E467AF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11949B3-9662-4B46-AA24-CBC2C2ED3678}" type="slidenum">
              <a:rPr lang="en-IN" smtClean="0"/>
              <a:t>1</a:t>
            </a:fld>
            <a:endParaRPr lang="en-IN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79A2D6C2-A56D-4672-BF10-8900B9F7619D}"/>
              </a:ext>
            </a:extLst>
          </p:cNvPr>
          <p:cNvSpPr/>
          <p:nvPr/>
        </p:nvSpPr>
        <p:spPr>
          <a:xfrm>
            <a:off x="47677" y="1460062"/>
            <a:ext cx="2263071" cy="4430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 algn="ctr"/>
            <a:r>
              <a:rPr kumimoji="1" lang="en-US" altLang="ja-JP" sz="1400" dirty="0"/>
              <a:t>1</a:t>
            </a:r>
            <a:r>
              <a:rPr kumimoji="1" lang="ja-JP" altLang="en-US" sz="1400"/>
              <a:t>　</a:t>
            </a:r>
            <a:r>
              <a:rPr kumimoji="1" lang="ja-IN" altLang="en-US" sz="1400" dirty="0"/>
              <a:t>予約・問い合わせ</a:t>
            </a:r>
            <a:endParaRPr kumimoji="1" lang="en-US" altLang="ja-JP" sz="1400" dirty="0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A9B200C-F6B2-4962-A9B0-14BFE010E451}"/>
              </a:ext>
            </a:extLst>
          </p:cNvPr>
          <p:cNvSpPr/>
          <p:nvPr/>
        </p:nvSpPr>
        <p:spPr>
          <a:xfrm>
            <a:off x="259163" y="2817869"/>
            <a:ext cx="1839640" cy="3694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 algn="ctr"/>
            <a:r>
              <a:rPr kumimoji="1" lang="en-US" altLang="ja-JP" sz="1400" dirty="0"/>
              <a:t>2 </a:t>
            </a:r>
            <a:r>
              <a:rPr kumimoji="1" lang="ja-IN" altLang="en-US" sz="1400" dirty="0"/>
              <a:t>持参する物</a:t>
            </a:r>
            <a:endParaRPr kumimoji="1" lang="ja-JP" altLang="en-US" sz="1400" dirty="0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688B62D4-91D8-4C78-865E-DE2A37E71F91}"/>
              </a:ext>
            </a:extLst>
          </p:cNvPr>
          <p:cNvSpPr/>
          <p:nvPr/>
        </p:nvSpPr>
        <p:spPr>
          <a:xfrm>
            <a:off x="437648" y="4085764"/>
            <a:ext cx="1474810" cy="3694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9700" indent="-139700" algn="ctr"/>
            <a:r>
              <a:rPr kumimoji="1" lang="en-US" altLang="ja-JP" sz="1400" dirty="0"/>
              <a:t>3 </a:t>
            </a:r>
            <a:r>
              <a:rPr kumimoji="1" lang="ja-IN" altLang="en-US" sz="1400" dirty="0"/>
              <a:t>支払い</a:t>
            </a:r>
            <a:endParaRPr kumimoji="1" lang="ja-JP" altLang="en-US" sz="1400" dirty="0"/>
          </a:p>
        </p:txBody>
      </p:sp>
      <p:pic>
        <p:nvPicPr>
          <p:cNvPr id="5" name="グラフィックス 4" descr="インターネット 単色塗りつぶし">
            <a:extLst>
              <a:ext uri="{FF2B5EF4-FFF2-40B4-BE49-F238E27FC236}">
                <a16:creationId xmlns:a16="http://schemas.microsoft.com/office/drawing/2014/main" id="{39F1222A-E953-6249-979C-3523A4C334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3523" y="704464"/>
            <a:ext cx="828059" cy="828059"/>
          </a:xfrm>
          <a:prstGeom prst="rect">
            <a:avLst/>
          </a:prstGeom>
        </p:spPr>
      </p:pic>
      <p:pic>
        <p:nvPicPr>
          <p:cNvPr id="9" name="グラフィックス 8" descr="病院 単色塗りつぶし">
            <a:extLst>
              <a:ext uri="{FF2B5EF4-FFF2-40B4-BE49-F238E27FC236}">
                <a16:creationId xmlns:a16="http://schemas.microsoft.com/office/drawing/2014/main" id="{33E57AF1-7D8D-7247-A6C1-C6A749A8ED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3805" y="2144857"/>
            <a:ext cx="728198" cy="728198"/>
          </a:xfrm>
          <a:prstGeom prst="rect">
            <a:avLst/>
          </a:prstGeom>
        </p:spPr>
      </p:pic>
      <p:pic>
        <p:nvPicPr>
          <p:cNvPr id="11" name="グラフィックス 10" descr="レジ 単色塗りつぶし">
            <a:extLst>
              <a:ext uri="{FF2B5EF4-FFF2-40B4-BE49-F238E27FC236}">
                <a16:creationId xmlns:a16="http://schemas.microsoft.com/office/drawing/2014/main" id="{CBB171BA-F265-A94B-95F9-3326DBE0D1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5777" y="3405094"/>
            <a:ext cx="728198" cy="728198"/>
          </a:xfrm>
          <a:prstGeom prst="rect">
            <a:avLst/>
          </a:prstGeom>
        </p:spPr>
      </p:pic>
      <p:pic>
        <p:nvPicPr>
          <p:cNvPr id="13" name="グラフィックス 12" descr="ドキュメント 単色塗りつぶし">
            <a:extLst>
              <a:ext uri="{FF2B5EF4-FFF2-40B4-BE49-F238E27FC236}">
                <a16:creationId xmlns:a16="http://schemas.microsoft.com/office/drawing/2014/main" id="{D1385F4A-F49A-5940-AB4E-14D477B9C6F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37602" y="4685929"/>
            <a:ext cx="728198" cy="728198"/>
          </a:xfrm>
          <a:prstGeom prst="rect">
            <a:avLst/>
          </a:prstGeom>
        </p:spPr>
      </p:pic>
      <p:sp>
        <p:nvSpPr>
          <p:cNvPr id="20" name="四角形: 角を丸くする 17">
            <a:extLst>
              <a:ext uri="{FF2B5EF4-FFF2-40B4-BE49-F238E27FC236}">
                <a16:creationId xmlns:a16="http://schemas.microsoft.com/office/drawing/2014/main" id="{75A9B73B-ED5D-0C4C-9532-BC4B63734494}"/>
              </a:ext>
            </a:extLst>
          </p:cNvPr>
          <p:cNvSpPr/>
          <p:nvPr/>
        </p:nvSpPr>
        <p:spPr>
          <a:xfrm>
            <a:off x="160227" y="5467515"/>
            <a:ext cx="2144321" cy="3694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9700" indent="-139700" algn="ctr"/>
            <a:r>
              <a:rPr kumimoji="1" lang="en-US" altLang="ja-JP" sz="1400" dirty="0"/>
              <a:t>4 </a:t>
            </a:r>
            <a:r>
              <a:rPr kumimoji="1" lang="ja-IN" altLang="en-US" sz="1400" dirty="0"/>
              <a:t>検査結果受け取り</a:t>
            </a:r>
            <a:endParaRPr kumimoji="1" lang="ja-JP" altLang="en-US" sz="1400" dirty="0"/>
          </a:p>
        </p:txBody>
      </p:sp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8BF4C596-A0BF-3644-BF9D-B8E02A767E01}"/>
              </a:ext>
            </a:extLst>
          </p:cNvPr>
          <p:cNvSpPr/>
          <p:nvPr/>
        </p:nvSpPr>
        <p:spPr>
          <a:xfrm>
            <a:off x="2286653" y="3506595"/>
            <a:ext cx="6857348" cy="110889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IN" altLang="en-US" sz="1600" dirty="0">
                <a:solidFill>
                  <a:schemeClr val="tx1"/>
                </a:solidFill>
              </a:rPr>
              <a:t>一人当たり</a:t>
            </a:r>
            <a:r>
              <a:rPr lang="en" altLang="ja-IN" sz="1600" dirty="0">
                <a:solidFill>
                  <a:schemeClr val="tx1"/>
                </a:solidFill>
              </a:rPr>
              <a:t> Rs 1100</a:t>
            </a:r>
            <a:endParaRPr lang="en-US" altLang="ja-IN" sz="1600" dirty="0">
              <a:solidFill>
                <a:schemeClr val="tx1"/>
              </a:solidFill>
            </a:endParaRPr>
          </a:p>
          <a:p>
            <a:pPr marL="225425" indent="-214313"/>
            <a:r>
              <a:rPr lang="ja-IN" altLang="en-US" sz="1600" dirty="0">
                <a:solidFill>
                  <a:schemeClr val="tx1"/>
                </a:solidFill>
              </a:rPr>
              <a:t>（登録費</a:t>
            </a:r>
            <a:r>
              <a:rPr lang="en" altLang="ja-IN" sz="1600" dirty="0">
                <a:solidFill>
                  <a:schemeClr val="tx1"/>
                </a:solidFill>
              </a:rPr>
              <a:t> Rs 100</a:t>
            </a:r>
            <a:r>
              <a:rPr lang="ja-IN" altLang="en-US" sz="1600" dirty="0">
                <a:solidFill>
                  <a:schemeClr val="tx1"/>
                </a:solidFill>
              </a:rPr>
              <a:t>、</a:t>
            </a:r>
            <a:r>
              <a:rPr lang="en" altLang="ja-IN" sz="1600" dirty="0">
                <a:solidFill>
                  <a:schemeClr val="tx1"/>
                </a:solidFill>
              </a:rPr>
              <a:t>RTPCR</a:t>
            </a:r>
            <a:r>
              <a:rPr lang="ja-IN" altLang="en-US" sz="1600" dirty="0">
                <a:solidFill>
                  <a:schemeClr val="tx1"/>
                </a:solidFill>
              </a:rPr>
              <a:t>テスト</a:t>
            </a:r>
            <a:r>
              <a:rPr lang="en" altLang="ja-IN" sz="1600" dirty="0">
                <a:solidFill>
                  <a:schemeClr val="tx1"/>
                </a:solidFill>
              </a:rPr>
              <a:t>Rs 800</a:t>
            </a:r>
            <a:r>
              <a:rPr lang="ja-IN" altLang="en-US" sz="1600" dirty="0">
                <a:solidFill>
                  <a:schemeClr val="tx1"/>
                </a:solidFill>
              </a:rPr>
              <a:t>、日本政府様式</a:t>
            </a:r>
            <a:r>
              <a:rPr lang="en" altLang="ja-IN" sz="1600" dirty="0">
                <a:solidFill>
                  <a:schemeClr val="tx1"/>
                </a:solidFill>
              </a:rPr>
              <a:t> Rs 200</a:t>
            </a:r>
            <a:r>
              <a:rPr lang="ja-IN" altLang="en-US" sz="1600" dirty="0">
                <a:solidFill>
                  <a:schemeClr val="tx1"/>
                </a:solidFill>
              </a:rPr>
              <a:t>）</a:t>
            </a:r>
            <a:endParaRPr lang="en-US" altLang="ja-IN" sz="1600" dirty="0">
              <a:solidFill>
                <a:schemeClr val="tx1"/>
              </a:solidFill>
            </a:endParaRPr>
          </a:p>
          <a:p>
            <a:pPr marL="296862" indent="-285750">
              <a:buFont typeface="Arial" panose="020B0604020202020204" pitchFamily="34" charset="0"/>
              <a:buChar char="•"/>
            </a:pPr>
            <a:r>
              <a:rPr kumimoji="1" lang="ja-IN" altLang="en-US" sz="1600" dirty="0">
                <a:solidFill>
                  <a:schemeClr val="tx1"/>
                </a:solidFill>
              </a:rPr>
              <a:t>支払いは現地にて現金、クレジット・デビットカード、</a:t>
            </a:r>
            <a:r>
              <a:rPr kumimoji="1" lang="en-US" altLang="ja-IN" sz="1600" dirty="0">
                <a:solidFill>
                  <a:schemeClr val="tx1"/>
                </a:solidFill>
              </a:rPr>
              <a:t>Paytm</a:t>
            </a:r>
            <a:r>
              <a:rPr kumimoji="1" lang="ja-IN" altLang="en-US" sz="1600" dirty="0">
                <a:solidFill>
                  <a:schemeClr val="tx1"/>
                </a:solidFill>
              </a:rPr>
              <a:t>または</a:t>
            </a:r>
            <a:r>
              <a:rPr kumimoji="1" lang="en-US" altLang="ja-IN" sz="1600" dirty="0" err="1">
                <a:solidFill>
                  <a:schemeClr val="tx1"/>
                </a:solidFill>
              </a:rPr>
              <a:t>GooglePay</a:t>
            </a:r>
            <a:r>
              <a:rPr kumimoji="1" lang="ja-IN" altLang="en-US" sz="1600" dirty="0">
                <a:solidFill>
                  <a:schemeClr val="tx1"/>
                </a:solidFill>
              </a:rPr>
              <a:t>対応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96438AD-3371-8B4D-9276-7109CBC70D35}"/>
              </a:ext>
            </a:extLst>
          </p:cNvPr>
          <p:cNvSpPr txBox="1"/>
          <p:nvPr/>
        </p:nvSpPr>
        <p:spPr>
          <a:xfrm>
            <a:off x="2304548" y="2537586"/>
            <a:ext cx="64556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IN" altLang="en-US" sz="1600" dirty="0"/>
              <a:t>パスポート、</a:t>
            </a:r>
            <a:r>
              <a:rPr kumimoji="1" lang="en-US" altLang="ja-IN" sz="1600" dirty="0"/>
              <a:t>E-Ticket</a:t>
            </a:r>
            <a:r>
              <a:rPr kumimoji="1" lang="ja-IN" altLang="en-US" sz="1600" dirty="0"/>
              <a:t>等搭乗便がわかるもの</a:t>
            </a:r>
            <a:endParaRPr kumimoji="1" lang="en-US" altLang="ja-IN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IN" altLang="en-US" sz="1600" dirty="0"/>
              <a:t>病院の登録様式（新規患者登録様式</a:t>
            </a:r>
            <a:r>
              <a:rPr kumimoji="1" lang="ja-IN" altLang="en-US" sz="1600" u="sng" dirty="0"/>
              <a:t>及び</a:t>
            </a:r>
            <a:r>
              <a:rPr lang="en" altLang="ja-IN" sz="1600" dirty="0"/>
              <a:t>ICMR Specimen Referral</a:t>
            </a:r>
            <a:r>
              <a:rPr lang="ja-IN" altLang="en-US" sz="1600" dirty="0"/>
              <a:t>。</a:t>
            </a:r>
            <a:r>
              <a:rPr kumimoji="1" lang="ja-IN" altLang="en-US" sz="1600" dirty="0"/>
              <a:t>現地記載可だが事前記載の上持参を強く推奨）</a:t>
            </a:r>
            <a:endParaRPr kumimoji="1" lang="en-US" altLang="ja-IN" sz="16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E44B59-267E-3E45-B708-7F3F06BECC2C}"/>
              </a:ext>
            </a:extLst>
          </p:cNvPr>
          <p:cNvSpPr txBox="1"/>
          <p:nvPr/>
        </p:nvSpPr>
        <p:spPr>
          <a:xfrm>
            <a:off x="2304548" y="886918"/>
            <a:ext cx="63622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IN" altLang="en-US" sz="1600" dirty="0"/>
              <a:t>営業時間（月ー土</a:t>
            </a:r>
            <a:r>
              <a:rPr kumimoji="1" lang="en-US" altLang="ja-IN" sz="1600" dirty="0"/>
              <a:t>1000−1700</a:t>
            </a:r>
            <a:r>
              <a:rPr kumimoji="1" lang="ja-IN" altLang="en-US" sz="1600" dirty="0"/>
              <a:t>）内に</a:t>
            </a:r>
            <a:r>
              <a:rPr kumimoji="1" lang="en-US" altLang="ja-IN" sz="1600" dirty="0"/>
              <a:t>Mazumdar Shaw Medical Centre</a:t>
            </a:r>
            <a:r>
              <a:rPr kumimoji="1" lang="ja-IN" altLang="en-US" sz="1600" dirty="0"/>
              <a:t>１階のフロントデスクで直接申し込み</a:t>
            </a:r>
            <a:endParaRPr kumimoji="1" lang="en-US" altLang="ja-IN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IN" altLang="en-US" sz="1600" dirty="0"/>
              <a:t>予約・テスト問い合わせ</a:t>
            </a:r>
            <a:r>
              <a:rPr kumimoji="1" lang="en-US" altLang="ja-JP" sz="1600" dirty="0"/>
              <a:t>: </a:t>
            </a:r>
            <a:r>
              <a:rPr lang="en" altLang="ja-IN" sz="1600" dirty="0" err="1"/>
              <a:t>Mr</a:t>
            </a:r>
            <a:r>
              <a:rPr lang="en" altLang="ja-IN" sz="1600" dirty="0"/>
              <a:t> Kiran : +91 95389 65938</a:t>
            </a:r>
            <a:r>
              <a:rPr lang="ja-IN" altLang="en-US" sz="1600" dirty="0"/>
              <a:t>（英語のみ）</a:t>
            </a:r>
            <a:endParaRPr lang="en" altLang="ja-IN" sz="1600" dirty="0"/>
          </a:p>
          <a:p>
            <a:pPr indent="2444750"/>
            <a:r>
              <a:rPr kumimoji="1" lang="en" altLang="ja-JP" sz="1600" dirty="0"/>
              <a:t>              </a:t>
            </a:r>
            <a:r>
              <a:rPr kumimoji="1" lang="en" altLang="ja-JP" sz="1600" dirty="0" err="1"/>
              <a:t>gregory.kumark@narayanahealth.org</a:t>
            </a:r>
            <a:endParaRPr kumimoji="1" lang="en-US" altLang="ja-IN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IN" altLang="en-US" sz="1600" dirty="0"/>
              <a:t>日本人患者向け全体問い合わせ</a:t>
            </a:r>
            <a:endParaRPr kumimoji="1" lang="en-US" altLang="ja-IN" sz="1600" dirty="0"/>
          </a:p>
          <a:p>
            <a:r>
              <a:rPr lang="en" altLang="ja-IN" sz="1600" dirty="0"/>
              <a:t>                                  Mrs. </a:t>
            </a:r>
            <a:r>
              <a:rPr lang="en" altLang="ja-IN" sz="1600" dirty="0" err="1"/>
              <a:t>Vennila</a:t>
            </a:r>
            <a:r>
              <a:rPr lang="en" altLang="ja-IN" sz="1600" dirty="0"/>
              <a:t> : Mobile : +91 95380 34548</a:t>
            </a:r>
            <a:r>
              <a:rPr lang="ja-IN" altLang="en-US" sz="1600" dirty="0"/>
              <a:t>（英語のみ）</a:t>
            </a:r>
            <a:endParaRPr kumimoji="1" lang="en-US" altLang="ja-IN" sz="16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521390F-EBDF-3A4E-B6E6-6918508A0022}"/>
              </a:ext>
            </a:extLst>
          </p:cNvPr>
          <p:cNvSpPr txBox="1"/>
          <p:nvPr/>
        </p:nvSpPr>
        <p:spPr>
          <a:xfrm>
            <a:off x="2411091" y="4813962"/>
            <a:ext cx="660847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IN" altLang="en-US" sz="1600" dirty="0">
                <a:latin typeface="+mn-ea"/>
              </a:rPr>
              <a:t>２４</a:t>
            </a:r>
            <a:r>
              <a:rPr kumimoji="1" lang="en-US" altLang="ja-IN" sz="1600" dirty="0">
                <a:latin typeface="+mn-ea"/>
              </a:rPr>
              <a:t>〜</a:t>
            </a:r>
            <a:r>
              <a:rPr kumimoji="1" lang="ja-IN" altLang="en-US" sz="1600" dirty="0">
                <a:latin typeface="+mn-ea"/>
              </a:rPr>
              <a:t>４８時間以内に発給。</a:t>
            </a:r>
            <a:endParaRPr kumimoji="1" lang="en-US" altLang="ja-IN" sz="1600" dirty="0">
              <a:latin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IN" altLang="en-US" sz="1600" dirty="0">
                <a:latin typeface="+mn-ea"/>
              </a:rPr>
              <a:t>病院での受け取り、または電子メール（</a:t>
            </a:r>
            <a:r>
              <a:rPr kumimoji="1" lang="en-US" altLang="ja-IN" sz="1600" dirty="0">
                <a:latin typeface="+mn-ea"/>
              </a:rPr>
              <a:t>PDF)</a:t>
            </a:r>
            <a:r>
              <a:rPr kumimoji="1" lang="ja-IN" altLang="en-US" sz="1600" dirty="0">
                <a:latin typeface="+mn-ea"/>
              </a:rPr>
              <a:t>の選択</a:t>
            </a:r>
            <a:endParaRPr kumimoji="1" lang="en-US" altLang="ja-IN" sz="1600" dirty="0">
              <a:latin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IN" altLang="en-US" sz="1600" dirty="0">
                <a:latin typeface="+mn-ea"/>
              </a:rPr>
              <a:t>テスト結果・証明書問い合わせ</a:t>
            </a:r>
            <a:r>
              <a:rPr lang="en" altLang="ja-IN" sz="1600" dirty="0">
                <a:latin typeface="+mn-ea"/>
              </a:rPr>
              <a:t>:</a:t>
            </a:r>
          </a:p>
          <a:p>
            <a:r>
              <a:rPr lang="ja-JP" altLang="en-US"/>
              <a:t>　　　　　　　　</a:t>
            </a:r>
            <a:r>
              <a:rPr lang="en" altLang="ja-IN" dirty="0"/>
              <a:t> </a:t>
            </a:r>
            <a:r>
              <a:rPr lang="en" altLang="ja-IN" dirty="0" err="1"/>
              <a:t>Mr</a:t>
            </a:r>
            <a:r>
              <a:rPr lang="en" altLang="ja-IN" dirty="0"/>
              <a:t> Srinivasa : Mobile : +91 95388 95989</a:t>
            </a:r>
            <a:endParaRPr kumimoji="1" lang="en-US" altLang="ja-IN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20B69C-0D67-ED46-B61E-D2DEC0DA3D29}"/>
              </a:ext>
            </a:extLst>
          </p:cNvPr>
          <p:cNvSpPr txBox="1"/>
          <p:nvPr/>
        </p:nvSpPr>
        <p:spPr>
          <a:xfrm>
            <a:off x="160226" y="6065204"/>
            <a:ext cx="8710641" cy="646331"/>
          </a:xfrm>
          <a:prstGeom prst="rect">
            <a:avLst/>
          </a:prstGeom>
          <a:noFill/>
          <a:ln w="2540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IN" altLang="en-US" b="1" dirty="0">
                <a:solidFill>
                  <a:srgbClr val="FF0000"/>
                </a:solidFill>
              </a:rPr>
              <a:t>２種類の証明書が発給されますが、</a:t>
            </a:r>
            <a:r>
              <a:rPr kumimoji="1" lang="ja-IN" altLang="en-US" b="1" u="sng" dirty="0">
                <a:solidFill>
                  <a:srgbClr val="FF0000"/>
                </a:solidFill>
              </a:rPr>
              <a:t>病院の様式のものは帰国に際して使用しません</a:t>
            </a:r>
            <a:r>
              <a:rPr kumimoji="1" lang="ja-IN" altLang="en-US" b="1" dirty="0">
                <a:solidFill>
                  <a:srgbClr val="FF0000"/>
                </a:solidFill>
              </a:rPr>
              <a:t>。</a:t>
            </a:r>
            <a:r>
              <a:rPr kumimoji="1" lang="en-US" altLang="ja-IN" b="1" dirty="0">
                <a:solidFill>
                  <a:srgbClr val="FF0000"/>
                </a:solidFill>
              </a:rPr>
              <a:t>PDF</a:t>
            </a:r>
            <a:r>
              <a:rPr kumimoji="1" lang="ja-IN" altLang="en-US" b="1" dirty="0">
                <a:solidFill>
                  <a:srgbClr val="FF0000"/>
                </a:solidFill>
              </a:rPr>
              <a:t>で受け取った場合、必ず</a:t>
            </a:r>
            <a:r>
              <a:rPr kumimoji="1" lang="ja-IN" altLang="en-US" b="1" u="sng" dirty="0">
                <a:solidFill>
                  <a:srgbClr val="FF0000"/>
                </a:solidFill>
              </a:rPr>
              <a:t>片面印刷して日本政府様式のみ提出</a:t>
            </a:r>
            <a:r>
              <a:rPr kumimoji="1" lang="ja-IN" altLang="en-US" b="1" dirty="0">
                <a:solidFill>
                  <a:srgbClr val="FF0000"/>
                </a:solidFill>
              </a:rPr>
              <a:t>してください。</a:t>
            </a:r>
            <a:endParaRPr kumimoji="1" lang="en-US" altLang="ja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39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マップ&#10;&#10;自動的に生成された説明">
            <a:extLst>
              <a:ext uri="{FF2B5EF4-FFF2-40B4-BE49-F238E27FC236}">
                <a16:creationId xmlns:a16="http://schemas.microsoft.com/office/drawing/2014/main" id="{D9D5217C-836B-8A42-AB1E-308E226EA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73" y="1947553"/>
            <a:ext cx="5686728" cy="4827319"/>
          </a:xfrm>
          <a:prstGeom prst="rect">
            <a:avLst/>
          </a:prstGeom>
        </p:spPr>
      </p:pic>
      <p:sp>
        <p:nvSpPr>
          <p:cNvPr id="4" name="左カーブ矢印 3">
            <a:extLst>
              <a:ext uri="{FF2B5EF4-FFF2-40B4-BE49-F238E27FC236}">
                <a16:creationId xmlns:a16="http://schemas.microsoft.com/office/drawing/2014/main" id="{114E00AD-2AE6-E444-9B52-195DD791B65F}"/>
              </a:ext>
            </a:extLst>
          </p:cNvPr>
          <p:cNvSpPr/>
          <p:nvPr/>
        </p:nvSpPr>
        <p:spPr>
          <a:xfrm rot="2952991">
            <a:off x="2825588" y="4334493"/>
            <a:ext cx="3206337" cy="6035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IN" altLang="en-US">
              <a:solidFill>
                <a:schemeClr val="tx1"/>
              </a:solidFill>
            </a:endParaRPr>
          </a:p>
        </p:txBody>
      </p:sp>
      <p:sp>
        <p:nvSpPr>
          <p:cNvPr id="5" name="屈折矢印 4">
            <a:extLst>
              <a:ext uri="{FF2B5EF4-FFF2-40B4-BE49-F238E27FC236}">
                <a16:creationId xmlns:a16="http://schemas.microsoft.com/office/drawing/2014/main" id="{ABCA4C3F-3176-2246-A2CC-D5A59901315D}"/>
              </a:ext>
            </a:extLst>
          </p:cNvPr>
          <p:cNvSpPr/>
          <p:nvPr/>
        </p:nvSpPr>
        <p:spPr>
          <a:xfrm rot="13365325">
            <a:off x="2351313" y="2837824"/>
            <a:ext cx="760021" cy="77486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IN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E53849-38B6-4F4A-81CD-E8C78D6768E9}"/>
              </a:ext>
            </a:extLst>
          </p:cNvPr>
          <p:cNvSpPr txBox="1"/>
          <p:nvPr/>
        </p:nvSpPr>
        <p:spPr>
          <a:xfrm>
            <a:off x="893366" y="1984968"/>
            <a:ext cx="297799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IN" altLang="en-US" dirty="0"/>
              <a:t>↑ベンガルール市街地方向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4389329-D391-E746-8A21-FA329FEAA53F}"/>
              </a:ext>
            </a:extLst>
          </p:cNvPr>
          <p:cNvSpPr txBox="1"/>
          <p:nvPr/>
        </p:nvSpPr>
        <p:spPr>
          <a:xfrm>
            <a:off x="6037116" y="4350673"/>
            <a:ext cx="31068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IN" altLang="en-US" dirty="0"/>
              <a:t>場所：</a:t>
            </a:r>
            <a:endParaRPr lang="en-US" altLang="ja-IN" dirty="0"/>
          </a:p>
          <a:p>
            <a:r>
              <a:rPr lang="en" altLang="ja-IN" dirty="0"/>
              <a:t>258/A, Bommasandra Industrial Area, Hosur Road,            </a:t>
            </a:r>
            <a:r>
              <a:rPr lang="en" altLang="ja-IN" dirty="0" err="1"/>
              <a:t>Anekal</a:t>
            </a:r>
            <a:r>
              <a:rPr lang="en" altLang="ja-IN" dirty="0"/>
              <a:t> Taluk, Bangalore, Karnataka – 560099</a:t>
            </a:r>
          </a:p>
          <a:p>
            <a:endParaRPr kumimoji="1" lang="en-US" altLang="ja-IN" dirty="0"/>
          </a:p>
          <a:p>
            <a:r>
              <a:rPr kumimoji="1" lang="ja-IN" altLang="en-US" dirty="0"/>
              <a:t>一般問い合わせ：</a:t>
            </a:r>
            <a:endParaRPr kumimoji="1" lang="en-US" altLang="ja-IN" dirty="0"/>
          </a:p>
          <a:p>
            <a:r>
              <a:rPr lang="en-US" altLang="ja-IN" dirty="0"/>
              <a:t>186 0208 0208</a:t>
            </a:r>
            <a:endParaRPr kumimoji="1" lang="ja-IN" altLang="en-US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8B2A8F9-FB77-3446-B133-118B65A45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67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8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Mazumdar Shaw Medical Centre</a:t>
            </a:r>
            <a:r>
              <a:rPr lang="ja-IN" altLang="en-US" sz="28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の場所</a:t>
            </a:r>
            <a:endParaRPr kumimoji="1" lang="en-US" altLang="ko-KR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屈折矢印 10">
            <a:extLst>
              <a:ext uri="{FF2B5EF4-FFF2-40B4-BE49-F238E27FC236}">
                <a16:creationId xmlns:a16="http://schemas.microsoft.com/office/drawing/2014/main" id="{E05EAD50-2479-9E4E-AB40-53BC7C278FFE}"/>
              </a:ext>
            </a:extLst>
          </p:cNvPr>
          <p:cNvSpPr/>
          <p:nvPr/>
        </p:nvSpPr>
        <p:spPr>
          <a:xfrm rot="6455346">
            <a:off x="1322852" y="4248840"/>
            <a:ext cx="760021" cy="77486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IN" altLang="en-US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55F437D3-3FC4-2D42-957D-74A5E7DCF1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593" y="1858956"/>
            <a:ext cx="2355541" cy="2453122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D775AD2-4696-1444-98D0-1B9B92D896F4}"/>
              </a:ext>
            </a:extLst>
          </p:cNvPr>
          <p:cNvSpPr/>
          <p:nvPr/>
        </p:nvSpPr>
        <p:spPr>
          <a:xfrm>
            <a:off x="1407736" y="4972412"/>
            <a:ext cx="1314461" cy="5324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IN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748F1D6-C853-7945-96DF-8BB18F47A1B4}"/>
              </a:ext>
            </a:extLst>
          </p:cNvPr>
          <p:cNvSpPr txBox="1"/>
          <p:nvPr/>
        </p:nvSpPr>
        <p:spPr>
          <a:xfrm>
            <a:off x="296883" y="819397"/>
            <a:ext cx="8718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kumimoji="1" lang="ja-IN" altLang="en-US" dirty="0"/>
              <a:t>市街地より</a:t>
            </a:r>
            <a:r>
              <a:rPr kumimoji="1" lang="en-US" altLang="ja-IN" dirty="0"/>
              <a:t>Electronics City</a:t>
            </a:r>
            <a:r>
              <a:rPr kumimoji="1" lang="ja-IN" altLang="en-US" dirty="0"/>
              <a:t>を抜けた先、</a:t>
            </a:r>
            <a:r>
              <a:rPr kumimoji="1" lang="en-US" altLang="ja-IN" dirty="0"/>
              <a:t>Narayana Health City</a:t>
            </a:r>
            <a:r>
              <a:rPr kumimoji="1" lang="ja-IN" altLang="en-US" dirty="0"/>
              <a:t>内。</a:t>
            </a:r>
            <a:endParaRPr kumimoji="1" lang="en-US" altLang="ja-IN" dirty="0"/>
          </a:p>
          <a:p>
            <a:pPr marL="285750" indent="-285750">
              <a:buFont typeface="Wingdings" pitchFamily="2" charset="2"/>
              <a:buChar char="Ø"/>
            </a:pPr>
            <a:r>
              <a:rPr kumimoji="1" lang="ja-IN" altLang="en-US" dirty="0"/>
              <a:t>診療科ごとに病棟と</a:t>
            </a:r>
            <a:r>
              <a:rPr kumimoji="1" lang="en-US" altLang="ja-IN" dirty="0"/>
              <a:t>PCR</a:t>
            </a:r>
            <a:r>
              <a:rPr kumimoji="1" lang="ja-IN" altLang="en-US" dirty="0"/>
              <a:t>検査の受付窓口があるので注意。日本政府様式に対応する</a:t>
            </a:r>
            <a:r>
              <a:rPr kumimoji="1" lang="en-US" altLang="ja-IN" dirty="0"/>
              <a:t>PCR</a:t>
            </a:r>
            <a:r>
              <a:rPr kumimoji="1" lang="ja-IN" altLang="en-US" dirty="0"/>
              <a:t>検査を行っているのは写真の</a:t>
            </a:r>
            <a:r>
              <a:rPr kumimoji="1" lang="en-US" altLang="ja-IN" dirty="0"/>
              <a:t>Mazumdar Shaw Medical Centre</a:t>
            </a:r>
            <a:r>
              <a:rPr kumimoji="1" lang="ja-IN" altLang="en-US" dirty="0"/>
              <a:t>のみ</a:t>
            </a:r>
            <a:endParaRPr kumimoji="1" lang="en-US" altLang="ja-IN" dirty="0"/>
          </a:p>
          <a:p>
            <a:endParaRPr kumimoji="1" lang="ja-IN" altLang="en-US" dirty="0"/>
          </a:p>
        </p:txBody>
      </p:sp>
    </p:spTree>
    <p:extLst>
      <p:ext uri="{BB962C8B-B14F-4D97-AF65-F5344CB8AC3E}">
        <p14:creationId xmlns:p14="http://schemas.microsoft.com/office/powerpoint/2010/main" val="1212434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6911</TotalTime>
  <Words>218</Words>
  <Application>Microsoft Macintosh PowerPoint</Application>
  <PresentationFormat>画面に合わせる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游ゴシック</vt:lpstr>
      <vt:lpstr>Yu Gothic UI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y_endow y_endow</dc:creator>
  <cp:lastModifiedBy>y_endow y_endow</cp:lastModifiedBy>
  <cp:revision>12</cp:revision>
  <dcterms:created xsi:type="dcterms:W3CDTF">2021-05-07T17:49:48Z</dcterms:created>
  <dcterms:modified xsi:type="dcterms:W3CDTF">2021-05-18T12:00:37Z</dcterms:modified>
</cp:coreProperties>
</file>